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59" r:id="rId6"/>
    <p:sldId id="260" r:id="rId7"/>
    <p:sldId id="264" r:id="rId8"/>
    <p:sldId id="262" r:id="rId9"/>
    <p:sldId id="263"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343A1E62-9843-41A8-82D0-1EC6707FB6BD}" type="slidenum">
              <a:rPr lang="it-IT" smtClean="0"/>
              <a:pPr/>
              <a:t>‹N›</a:t>
            </a:fld>
            <a:endParaRPr lang="it-IT"/>
          </a:p>
        </p:txBody>
      </p:sp>
      <p:sp>
        <p:nvSpPr>
          <p:cNvPr id="7" name="Rettango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A1E62-9843-41A8-82D0-1EC6707FB6B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A1E62-9843-41A8-82D0-1EC6707FB6B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A1E62-9843-41A8-82D0-1EC6707FB6BD}" type="slidenum">
              <a:rPr lang="it-IT" smtClean="0"/>
              <a:pPr/>
              <a:t>‹N›</a:t>
            </a:fld>
            <a:endParaRPr lang="it-IT"/>
          </a:p>
        </p:txBody>
      </p:sp>
      <p:sp>
        <p:nvSpPr>
          <p:cNvPr id="8" name="Segnaposto contenuto 7"/>
          <p:cNvSpPr>
            <a:spLocks noGrp="1"/>
          </p:cNvSpPr>
          <p:nvPr>
            <p:ph sz="quarter" idx="1"/>
          </p:nvPr>
        </p:nvSpPr>
        <p:spPr>
          <a:xfrm>
            <a:off x="914400" y="1447800"/>
            <a:ext cx="777240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tangolo arrotondato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5" name="Segnaposto piè di pagina 4"/>
          <p:cNvSpPr>
            <a:spLocks noGrp="1"/>
          </p:cNvSpPr>
          <p:nvPr>
            <p:ph type="ftr" sz="quarter" idx="11"/>
          </p:nvPr>
        </p:nvSpPr>
        <p:spPr>
          <a:xfrm>
            <a:off x="800100" y="6172200"/>
            <a:ext cx="4000500" cy="457200"/>
          </a:xfrm>
        </p:spPr>
        <p:txBody>
          <a:bodyPr/>
          <a:lstStyle/>
          <a:p>
            <a:endParaRPr lang="it-IT"/>
          </a:p>
        </p:txBody>
      </p:sp>
      <p:sp>
        <p:nvSpPr>
          <p:cNvPr id="7" name="Rettango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146304" y="6208776"/>
            <a:ext cx="457200" cy="457200"/>
          </a:xfrm>
        </p:spPr>
        <p:txBody>
          <a:bodyPr/>
          <a:lstStyle/>
          <a:p>
            <a:fld id="{343A1E62-9843-41A8-82D0-1EC6707FB6BD}"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3A1E62-9843-41A8-82D0-1EC6707FB6BD}" type="slidenum">
              <a:rPr lang="it-IT" smtClean="0"/>
              <a:pPr/>
              <a:t>‹N›</a:t>
            </a:fld>
            <a:endParaRPr lang="it-IT"/>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nchor="b" anchorCtr="0"/>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43A1E62-9843-41A8-82D0-1EC6707FB6BD}" type="slidenum">
              <a:rPr lang="it-IT" smtClean="0"/>
              <a:pPr/>
              <a:t>‹N›</a:t>
            </a:fld>
            <a:endParaRPr lang="it-IT"/>
          </a:p>
        </p:txBody>
      </p:sp>
      <p:sp>
        <p:nvSpPr>
          <p:cNvPr id="11" name="Segnaposto contenuto 10"/>
          <p:cNvSpPr>
            <a:spLocks noGrp="1"/>
          </p:cNvSpPr>
          <p:nvPr>
            <p:ph sz="half" idx="2"/>
          </p:nvPr>
        </p:nvSpPr>
        <p:spPr>
          <a:xfrm>
            <a:off x="9144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4"/>
          </p:nvPr>
        </p:nvSpPr>
        <p:spPr>
          <a:xfrm>
            <a:off x="49530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43A1E62-9843-41A8-82D0-1EC6707FB6B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43A1E62-9843-41A8-82D0-1EC6707FB6B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tangolo arrotondato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914400" y="273050"/>
            <a:ext cx="7772400" cy="1143000"/>
          </a:xfrm>
        </p:spPr>
        <p:txBody>
          <a:bodyPr anchor="b" anchorCtr="0"/>
          <a:lstStyle>
            <a:lvl1pPr algn="l">
              <a:buNone/>
              <a:defRPr sz="4000" b="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3A1E62-9843-41A8-82D0-1EC6707FB6BD}" type="slidenum">
              <a:rPr lang="it-IT" smtClean="0"/>
              <a:pPr/>
              <a:t>‹N›</a:t>
            </a:fld>
            <a:endParaRPr lang="it-IT"/>
          </a:p>
        </p:txBody>
      </p:sp>
      <p:sp>
        <p:nvSpPr>
          <p:cNvPr id="11" name="Segnaposto contenuto 10"/>
          <p:cNvSpPr>
            <a:spLocks noGrp="1"/>
          </p:cNvSpPr>
          <p:nvPr>
            <p:ph sz="quarter" idx="1"/>
          </p:nvPr>
        </p:nvSpPr>
        <p:spPr>
          <a:xfrm>
            <a:off x="2971800" y="1600200"/>
            <a:ext cx="5715000" cy="44958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55F7C68-E404-4120-A9F8-7C9DAF161E0C}" type="datetimeFigureOut">
              <a:rPr lang="it-IT" smtClean="0"/>
              <a:pPr/>
              <a:t>15/02/2018</a:t>
            </a:fld>
            <a:endParaRPr lang="it-IT"/>
          </a:p>
        </p:txBody>
      </p:sp>
      <p:sp>
        <p:nvSpPr>
          <p:cNvPr id="6" name="Segnaposto piè di pagina 5"/>
          <p:cNvSpPr>
            <a:spLocks noGrp="1"/>
          </p:cNvSpPr>
          <p:nvPr>
            <p:ph type="ftr" sz="quarter" idx="11"/>
          </p:nvPr>
        </p:nvSpPr>
        <p:spPr>
          <a:xfrm>
            <a:off x="914400" y="6172200"/>
            <a:ext cx="3886200" cy="457200"/>
          </a:xfrm>
        </p:spPr>
        <p:txBody>
          <a:bodyPr/>
          <a:lstStyle/>
          <a:p>
            <a:endParaRPr lang="it-IT"/>
          </a:p>
        </p:txBody>
      </p:sp>
      <p:sp>
        <p:nvSpPr>
          <p:cNvPr id="7" name="Segnaposto numero diapositiva 6"/>
          <p:cNvSpPr>
            <a:spLocks noGrp="1"/>
          </p:cNvSpPr>
          <p:nvPr>
            <p:ph type="sldNum" sz="quarter" idx="12"/>
          </p:nvPr>
        </p:nvSpPr>
        <p:spPr>
          <a:xfrm>
            <a:off x="146304" y="6208776"/>
            <a:ext cx="457200" cy="457200"/>
          </a:xfrm>
        </p:spPr>
        <p:txBody>
          <a:bodyPr/>
          <a:lstStyle/>
          <a:p>
            <a:fld id="{343A1E62-9843-41A8-82D0-1EC6707FB6BD}" type="slidenum">
              <a:rPr lang="it-IT" smtClean="0"/>
              <a:pPr/>
              <a:t>‹N›</a:t>
            </a:fld>
            <a:endParaRPr lang="it-IT"/>
          </a:p>
        </p:txBody>
      </p:sp>
      <p:sp>
        <p:nvSpPr>
          <p:cNvPr id="11" name="Rettango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egnaposto tito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55F7C68-E404-4120-A9F8-7C9DAF161E0C}" type="datetimeFigureOut">
              <a:rPr lang="it-IT" smtClean="0"/>
              <a:pPr/>
              <a:t>15/02/2018</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43A1E62-9843-41A8-82D0-1EC6707FB6B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it/url?sa=i&amp;rct=j&amp;q=&amp;esrc=s&amp;frm=1&amp;source=images&amp;cd=&amp;cad=rja&amp;uact=8&amp;ved=2ahUKEwif16HltKjZAhXHJVAKHZVJBygQjRx6BAgAEAY&amp;url=http://www.autoruote4x4.com/it/060801_curiosity_6x6_2012_missione_su_marte.html&amp;psig=AOvVaw1ML9_ZY4Y9gC6nuKIO9DnQ&amp;ust=151880099774849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t/url?sa=i&amp;rct=j&amp;q=&amp;esrc=s&amp;frm=1&amp;source=images&amp;cd=&amp;cad=rja&amp;uact=8&amp;ved=2ahUKEwi7nfT5uKjZAhUJaVAKHUwRAiIQjRx6BAgAEAY&amp;url=https://www.wired.it/scienza/spazio/2015/10/12/piano-nasa-esseri-umani-marte/&amp;psig=AOvVaw1xGpe0BnwwYvHwkNXQKgbE&amp;ust=1518801951856194"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www.google.it/url?sa=i&amp;rct=j&amp;q=&amp;esrc=s&amp;frm=1&amp;source=images&amp;cd=&amp;cad=rja&amp;uact=8&amp;ved=2ahUKEwiLyabHuajZAhUPJlAKHTmoD_QQjRx6BAgAEAY&amp;url=https://mars.nasa.gov/msl/mission/instruments/radiationdetectors/rad/&amp;psig=AOvVaw1Pim0aGOkdgcETtNI5OHsj&amp;ust=151880227860731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it/url?sa=i&amp;rct=j&amp;q=&amp;esrc=s&amp;frm=1&amp;source=images&amp;cd=&amp;cad=rja&amp;uact=8&amp;ved=2ahUKEwi-uITxuajZAhVQJ1AKHeI6DRcQjRx6BAgAEAY&amp;url=https://www.space.com/13839-nasa-curiosity-mars-rover-sam-instrument-life.html&amp;psig=AOvVaw1Pim0aGOkdgcETtNI5OHsj&amp;ust=1518802278607316"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it/url?sa=i&amp;rct=j&amp;q=&amp;esrc=s&amp;frm=1&amp;source=images&amp;cd=&amp;cad=rja&amp;uact=8&amp;ved=2ahUKEwienKGOvKjZAhULmbQKHaIIB38QjRx6BAgAEAY&amp;url=https://www.wired.com/2012/08/instruments-mars-rover/&amp;psig=AOvVaw0MjMu101xKDF85w9qyvwGP&amp;ust=151880295852774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rmAutofit/>
          </a:bodyPr>
          <a:lstStyle/>
          <a:p>
            <a:r>
              <a:rPr lang="it-IT" sz="4800" dirty="0" smtClean="0"/>
              <a:t>Curiosità e funzioni del Rover Curiosity</a:t>
            </a:r>
            <a:endParaRPr lang="it-IT" sz="4800" dirty="0"/>
          </a:p>
        </p:txBody>
      </p:sp>
      <p:sp>
        <p:nvSpPr>
          <p:cNvPr id="2" name="Titolo 1"/>
          <p:cNvSpPr>
            <a:spLocks noGrp="1"/>
          </p:cNvSpPr>
          <p:nvPr>
            <p:ph type="ctrTitle"/>
          </p:nvPr>
        </p:nvSpPr>
        <p:spPr/>
        <p:txBody>
          <a:bodyPr>
            <a:noAutofit/>
          </a:bodyPr>
          <a:lstStyle/>
          <a:p>
            <a:r>
              <a:rPr lang="it-IT" sz="4800" dirty="0" smtClean="0"/>
              <a:t>MARS SCIENCE LABORATORY</a:t>
            </a:r>
            <a:endParaRPr lang="it-IT" sz="4800" dirty="0"/>
          </a:p>
        </p:txBody>
      </p:sp>
      <p:sp>
        <p:nvSpPr>
          <p:cNvPr id="1026" name="AutoShape 2" descr="Risultati immagini per marte"/>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marte"/>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marte1"/>
          <p:cNvPicPr>
            <a:picLocks noChangeAspect="1" noChangeArrowheads="1"/>
          </p:cNvPicPr>
          <p:nvPr/>
        </p:nvPicPr>
        <p:blipFill>
          <a:blip r:embed="rId2" cstate="print"/>
          <a:srcRect/>
          <a:stretch>
            <a:fillRect/>
          </a:stretch>
        </p:blipFill>
        <p:spPr bwMode="auto">
          <a:xfrm>
            <a:off x="1403648" y="332656"/>
            <a:ext cx="6408712" cy="3155826"/>
          </a:xfrm>
          <a:prstGeom prst="rect">
            <a:avLst/>
          </a:prstGeom>
          <a:noFill/>
        </p:spPr>
      </p:pic>
      <p:sp>
        <p:nvSpPr>
          <p:cNvPr id="4" name="Rettangolo 3"/>
          <p:cNvSpPr/>
          <p:nvPr/>
        </p:nvSpPr>
        <p:spPr>
          <a:xfrm>
            <a:off x="2555776" y="3573016"/>
            <a:ext cx="5760640" cy="307777"/>
          </a:xfrm>
          <a:prstGeom prst="rect">
            <a:avLst/>
          </a:prstGeom>
        </p:spPr>
        <p:txBody>
          <a:bodyPr wrap="square">
            <a:spAutoFit/>
          </a:bodyPr>
          <a:lstStyle/>
          <a:p>
            <a:pPr lvl="0" fontAlgn="base">
              <a:spcBef>
                <a:spcPct val="0"/>
              </a:spcBef>
              <a:spcAft>
                <a:spcPct val="0"/>
              </a:spcAft>
            </a:pPr>
            <a:r>
              <a:rPr lang="it-IT" sz="1400" dirty="0">
                <a:solidFill>
                  <a:srgbClr val="000000"/>
                </a:solidFill>
                <a:latin typeface="Open Sans"/>
                <a:cs typeface="Arial" pitchFamily="34" charset="0"/>
              </a:rPr>
              <a:t>Uno dei selfie di Curiosity, da 4 anni sul Pianeta </a:t>
            </a:r>
            <a:r>
              <a:rPr lang="it-IT" sz="1400" dirty="0" smtClean="0">
                <a:solidFill>
                  <a:srgbClr val="000000"/>
                </a:solidFill>
                <a:latin typeface="Open Sans"/>
                <a:cs typeface="Arial" pitchFamily="34" charset="0"/>
              </a:rPr>
              <a:t>Rosso.  </a:t>
            </a:r>
            <a:r>
              <a:rPr lang="it-IT" sz="1400" dirty="0" smtClean="0">
                <a:solidFill>
                  <a:srgbClr val="0070C0"/>
                </a:solidFill>
                <a:latin typeface="Open Sans"/>
                <a:cs typeface="Arial" pitchFamily="34" charset="0"/>
              </a:rPr>
              <a:t> </a:t>
            </a:r>
            <a:r>
              <a:rPr lang="it-IT" sz="1400" dirty="0" smtClean="0">
                <a:solidFill>
                  <a:srgbClr val="0070C0"/>
                </a:solidFill>
                <a:latin typeface="Helvetica"/>
                <a:cs typeface="Arial" pitchFamily="34" charset="0"/>
              </a:rPr>
              <a:t>NASA</a:t>
            </a:r>
            <a:endParaRPr lang="it-IT" sz="1400" dirty="0">
              <a:solidFill>
                <a:srgbClr val="0070C0"/>
              </a:solidFill>
              <a:latin typeface="Arial" pitchFamily="34" charset="0"/>
              <a:cs typeface="Arial" pitchFamily="34" charset="0"/>
            </a:endParaRPr>
          </a:p>
        </p:txBody>
      </p:sp>
      <p:sp>
        <p:nvSpPr>
          <p:cNvPr id="6" name="Rettangolo 5"/>
          <p:cNvSpPr/>
          <p:nvPr/>
        </p:nvSpPr>
        <p:spPr>
          <a:xfrm>
            <a:off x="179512" y="4005064"/>
            <a:ext cx="8784976" cy="400110"/>
          </a:xfrm>
          <a:prstGeom prst="rect">
            <a:avLst/>
          </a:prstGeom>
        </p:spPr>
        <p:txBody>
          <a:bodyPr wrap="square">
            <a:spAutoFit/>
          </a:bodyPr>
          <a:lstStyle/>
          <a:p>
            <a:r>
              <a:rPr lang="it-IT" sz="2000" dirty="0" smtClean="0"/>
              <a:t>Curiosity è un vero gigante fra i rover progettati per muoversi sulla superficie di altri pianeti.</a:t>
            </a:r>
            <a:endParaRPr lang="it-IT" sz="2000" dirty="0"/>
          </a:p>
        </p:txBody>
      </p:sp>
      <p:sp>
        <p:nvSpPr>
          <p:cNvPr id="7" name="Rettangolo 6"/>
          <p:cNvSpPr/>
          <p:nvPr/>
        </p:nvSpPr>
        <p:spPr>
          <a:xfrm>
            <a:off x="179512" y="4293096"/>
            <a:ext cx="8964488" cy="1015663"/>
          </a:xfrm>
          <a:prstGeom prst="rect">
            <a:avLst/>
          </a:prstGeom>
        </p:spPr>
        <p:txBody>
          <a:bodyPr wrap="square">
            <a:spAutoFit/>
          </a:bodyPr>
          <a:lstStyle/>
          <a:p>
            <a:r>
              <a:rPr lang="it-IT" sz="2000" dirty="0" smtClean="0"/>
              <a:t>Lungo tre metri e largo un metro e mezzo, Curiosity è in grado di muoversi autonomamente sul terreno del pianeta rosso con le sei ruote con le quali è equipaggiato, percorrendo in media 90 metri in un’ora e superando ostacoli alti fino a 75 centimetri. </a:t>
            </a:r>
            <a:endParaRPr lang="it-IT" sz="2000" dirty="0"/>
          </a:p>
        </p:txBody>
      </p:sp>
      <p:sp>
        <p:nvSpPr>
          <p:cNvPr id="8" name="Rettangolo 7"/>
          <p:cNvSpPr/>
          <p:nvPr/>
        </p:nvSpPr>
        <p:spPr>
          <a:xfrm>
            <a:off x="179512" y="5157192"/>
            <a:ext cx="9289032" cy="707886"/>
          </a:xfrm>
          <a:prstGeom prst="rect">
            <a:avLst/>
          </a:prstGeom>
        </p:spPr>
        <p:txBody>
          <a:bodyPr wrap="square">
            <a:spAutoFit/>
          </a:bodyPr>
          <a:lstStyle/>
          <a:p>
            <a:r>
              <a:rPr lang="it-IT" sz="2000" dirty="0" smtClean="0"/>
              <a:t>A fornirgli energia è un generatore termoelettrico a radioisotopi, che funziona trasformando in energia il calore generato dal decadimento radioattivo del plutonio 238.</a:t>
            </a:r>
            <a:endParaRPr lang="it-IT" sz="2000" dirty="0"/>
          </a:p>
        </p:txBody>
      </p:sp>
      <p:sp>
        <p:nvSpPr>
          <p:cNvPr id="9" name="Rettangolo 8"/>
          <p:cNvSpPr/>
          <p:nvPr/>
        </p:nvSpPr>
        <p:spPr>
          <a:xfrm>
            <a:off x="179512" y="5733256"/>
            <a:ext cx="8064896" cy="707886"/>
          </a:xfrm>
          <a:prstGeom prst="rect">
            <a:avLst/>
          </a:prstGeom>
        </p:spPr>
        <p:txBody>
          <a:bodyPr wrap="square">
            <a:spAutoFit/>
          </a:bodyPr>
          <a:lstStyle/>
          <a:p>
            <a:r>
              <a:rPr lang="it-IT" sz="2000" dirty="0" smtClean="0"/>
              <a:t>Curiosity è stato progettato in modo da sopportare i grandi sbalzi di temperatura esistenti su Marte, che possono andare da più 30 gradi a -127 gradi. </a:t>
            </a:r>
            <a:endParaRPr lang="it-IT"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548680"/>
            <a:ext cx="8964488" cy="1692771"/>
          </a:xfrm>
          <a:prstGeom prst="rect">
            <a:avLst/>
          </a:prstGeom>
        </p:spPr>
        <p:txBody>
          <a:bodyPr wrap="square">
            <a:spAutoFit/>
          </a:bodyPr>
          <a:lstStyle/>
          <a:p>
            <a:r>
              <a:rPr lang="it-IT" sz="3200" b="1" dirty="0" smtClean="0"/>
              <a:t>Gli strumenti con i quali Curiosity studia Marte:</a:t>
            </a:r>
          </a:p>
          <a:p>
            <a:r>
              <a:rPr lang="it-IT" sz="2400" dirty="0" smtClean="0"/>
              <a:t> </a:t>
            </a:r>
            <a:r>
              <a:rPr lang="it-IT" sz="2400" b="1" dirty="0" smtClean="0"/>
              <a:t>Videocamere</a:t>
            </a:r>
            <a:r>
              <a:rPr lang="it-IT" sz="2400" dirty="0" smtClean="0"/>
              <a:t>: Curiosity è equipaggiato con numerose videocamere, con caratteristiche e prestazioni diverse. Le principali sono: il sistema </a:t>
            </a:r>
            <a:r>
              <a:rPr lang="it-IT" sz="2400" b="1" dirty="0" smtClean="0"/>
              <a:t>MastCam</a:t>
            </a:r>
            <a:r>
              <a:rPr lang="it-IT" sz="2400" dirty="0" smtClean="0"/>
              <a:t>, con due camere in grado di fornire immagini in colori reali.</a:t>
            </a:r>
            <a:endParaRPr lang="it-IT" sz="2400" dirty="0"/>
          </a:p>
        </p:txBody>
      </p:sp>
      <p:pic>
        <p:nvPicPr>
          <p:cNvPr id="20482" name="Picture 2" descr="Risultati immagini per sistema mastcam rover curiosity">
            <a:hlinkClick r:id="rId2"/>
          </p:cNvPr>
          <p:cNvPicPr>
            <a:picLocks noChangeAspect="1" noChangeArrowheads="1"/>
          </p:cNvPicPr>
          <p:nvPr/>
        </p:nvPicPr>
        <p:blipFill>
          <a:blip r:embed="rId3" cstate="print"/>
          <a:srcRect/>
          <a:stretch>
            <a:fillRect/>
          </a:stretch>
        </p:blipFill>
        <p:spPr bwMode="auto">
          <a:xfrm>
            <a:off x="1043608" y="2636912"/>
            <a:ext cx="6991350" cy="34004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293096"/>
            <a:ext cx="8406680" cy="2246769"/>
          </a:xfrm>
          <a:prstGeom prst="rect">
            <a:avLst/>
          </a:prstGeom>
        </p:spPr>
        <p:txBody>
          <a:bodyPr wrap="square">
            <a:spAutoFit/>
          </a:bodyPr>
          <a:lstStyle/>
          <a:p>
            <a:r>
              <a:rPr lang="it-IT" sz="2800" b="1" dirty="0" smtClean="0"/>
              <a:t>Rad</a:t>
            </a:r>
            <a:r>
              <a:rPr lang="it-IT" sz="2800" dirty="0" smtClean="0"/>
              <a:t> (Radiation assessment detector): è uno dei primi strumenti ad entrare in funzione subito dopo l’arrivo di Curiosity su Marte ed ha il compito di analizzare le radiazioni presenti sulla superficie, fornendo dati preziosi in vista di future missioni umane su Marte.</a:t>
            </a:r>
            <a:endParaRPr lang="it-IT" sz="2800" dirty="0"/>
          </a:p>
        </p:txBody>
      </p:sp>
      <p:pic>
        <p:nvPicPr>
          <p:cNvPr id="23554" name="Picture 2" descr="Immagine correlata">
            <a:hlinkClick r:id="rId2"/>
          </p:cNvPr>
          <p:cNvPicPr>
            <a:picLocks noChangeAspect="1" noChangeArrowheads="1"/>
          </p:cNvPicPr>
          <p:nvPr/>
        </p:nvPicPr>
        <p:blipFill>
          <a:blip r:embed="rId3" cstate="print"/>
          <a:srcRect/>
          <a:stretch>
            <a:fillRect/>
          </a:stretch>
        </p:blipFill>
        <p:spPr bwMode="auto">
          <a:xfrm>
            <a:off x="395536" y="620688"/>
            <a:ext cx="5184576" cy="3190876"/>
          </a:xfrm>
          <a:prstGeom prst="rect">
            <a:avLst/>
          </a:prstGeom>
          <a:noFill/>
        </p:spPr>
      </p:pic>
      <p:pic>
        <p:nvPicPr>
          <p:cNvPr id="23556" name="Picture 4" descr="Risultati immagini per rad rover curiosity">
            <a:hlinkClick r:id="rId4"/>
          </p:cNvPr>
          <p:cNvPicPr>
            <a:picLocks noChangeAspect="1" noChangeArrowheads="1"/>
          </p:cNvPicPr>
          <p:nvPr/>
        </p:nvPicPr>
        <p:blipFill>
          <a:blip r:embed="rId5" cstate="print"/>
          <a:srcRect/>
          <a:stretch>
            <a:fillRect/>
          </a:stretch>
        </p:blipFill>
        <p:spPr bwMode="auto">
          <a:xfrm>
            <a:off x="6156176" y="404664"/>
            <a:ext cx="2552700" cy="37433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76672"/>
            <a:ext cx="8784976" cy="2308324"/>
          </a:xfrm>
          <a:prstGeom prst="rect">
            <a:avLst/>
          </a:prstGeom>
        </p:spPr>
        <p:txBody>
          <a:bodyPr wrap="square">
            <a:spAutoFit/>
          </a:bodyPr>
          <a:lstStyle/>
          <a:p>
            <a:r>
              <a:rPr lang="it-IT" sz="2400" b="1" dirty="0" smtClean="0"/>
              <a:t>ChemCam</a:t>
            </a:r>
            <a:r>
              <a:rPr lang="it-IT" sz="2400" dirty="0" smtClean="0"/>
              <a:t> (Chemistry and Camera) si basa su un laser in grado di colpire le rocce su una superficie piccola come una capocchia di spillo, riducendo la materia a un getto di gas, il cui spettro viene analizzato dalla ChemCam per identificare gli elementi che lo compongono. Grazie a queste analisi istantanee, Curiosity potrà scegliere le aree più interessanti da esplorare nel raggio di sette metri, scavando il suolo o raccogliendo campioni in superficie.</a:t>
            </a:r>
            <a:endParaRPr lang="it-IT" sz="2400" dirty="0"/>
          </a:p>
        </p:txBody>
      </p:sp>
      <p:pic>
        <p:nvPicPr>
          <p:cNvPr id="21506" name="Picture 2" descr="https://www.nasa.gov/sites/default/files/styles/image_card_4x3_ratio/public/thumbnails/image/pia22238.jpg"/>
          <p:cNvPicPr>
            <a:picLocks noChangeAspect="1" noChangeArrowheads="1"/>
          </p:cNvPicPr>
          <p:nvPr/>
        </p:nvPicPr>
        <p:blipFill>
          <a:blip r:embed="rId2" cstate="print"/>
          <a:srcRect/>
          <a:stretch>
            <a:fillRect/>
          </a:stretch>
        </p:blipFill>
        <p:spPr bwMode="auto">
          <a:xfrm>
            <a:off x="251520" y="3429000"/>
            <a:ext cx="3312368" cy="2641476"/>
          </a:xfrm>
          <a:prstGeom prst="rect">
            <a:avLst/>
          </a:prstGeom>
          <a:noFill/>
        </p:spPr>
      </p:pic>
      <p:pic>
        <p:nvPicPr>
          <p:cNvPr id="21510" name="Picture 6" descr="Risultati immagini per rad rover curiosity">
            <a:hlinkClick r:id="rId3"/>
          </p:cNvPr>
          <p:cNvPicPr>
            <a:picLocks noChangeAspect="1" noChangeArrowheads="1"/>
          </p:cNvPicPr>
          <p:nvPr/>
        </p:nvPicPr>
        <p:blipFill>
          <a:blip r:embed="rId4" cstate="print"/>
          <a:srcRect/>
          <a:stretch>
            <a:fillRect/>
          </a:stretch>
        </p:blipFill>
        <p:spPr bwMode="auto">
          <a:xfrm>
            <a:off x="3851920" y="2996952"/>
            <a:ext cx="4991100" cy="34552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5157192"/>
            <a:ext cx="9396536" cy="1200329"/>
          </a:xfrm>
          <a:prstGeom prst="rect">
            <a:avLst/>
          </a:prstGeom>
        </p:spPr>
        <p:txBody>
          <a:bodyPr wrap="square">
            <a:spAutoFit/>
          </a:bodyPr>
          <a:lstStyle/>
          <a:p>
            <a:r>
              <a:rPr lang="it-IT" sz="2400" b="1" dirty="0" smtClean="0"/>
              <a:t>Navcams</a:t>
            </a:r>
            <a:r>
              <a:rPr lang="it-IT" sz="2400" dirty="0" smtClean="0"/>
              <a:t> (Navigation cameras): sono videocamere che aiutano il rover ad avere una visuale panoramica del sito da esplorare e in questo modo gli forniscono indicazioni utili per spostarsi.</a:t>
            </a:r>
            <a:endParaRPr lang="it-IT" sz="2400" dirty="0"/>
          </a:p>
        </p:txBody>
      </p:sp>
      <p:pic>
        <p:nvPicPr>
          <p:cNvPr id="22530" name="Picture 2" descr="https://www.nasa.gov/sites/default/files/styles/full_width_feature/public/thumbnails/image/pia20316-main_take6dune.jpg"/>
          <p:cNvPicPr>
            <a:picLocks noChangeAspect="1" noChangeArrowheads="1"/>
          </p:cNvPicPr>
          <p:nvPr/>
        </p:nvPicPr>
        <p:blipFill>
          <a:blip r:embed="rId2" cstate="print"/>
          <a:srcRect/>
          <a:stretch>
            <a:fillRect/>
          </a:stretch>
        </p:blipFill>
        <p:spPr bwMode="auto">
          <a:xfrm>
            <a:off x="2051720" y="260648"/>
            <a:ext cx="4824536" cy="46805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s://www.nasa.gov/sites/default/files/styles/full_width_feature/public/thumbnails/image/pia21758.jpg"/>
          <p:cNvPicPr>
            <a:picLocks noChangeAspect="1" noChangeArrowheads="1"/>
          </p:cNvPicPr>
          <p:nvPr/>
        </p:nvPicPr>
        <p:blipFill>
          <a:blip r:embed="rId2" cstate="print"/>
          <a:srcRect/>
          <a:stretch>
            <a:fillRect/>
          </a:stretch>
        </p:blipFill>
        <p:spPr bwMode="auto">
          <a:xfrm>
            <a:off x="971600" y="2708920"/>
            <a:ext cx="7272808" cy="3744416"/>
          </a:xfrm>
          <a:prstGeom prst="rect">
            <a:avLst/>
          </a:prstGeom>
          <a:noFill/>
        </p:spPr>
      </p:pic>
      <p:sp>
        <p:nvSpPr>
          <p:cNvPr id="4" name="Rettangolo 3"/>
          <p:cNvSpPr/>
          <p:nvPr/>
        </p:nvSpPr>
        <p:spPr>
          <a:xfrm>
            <a:off x="611560" y="620689"/>
            <a:ext cx="7632848" cy="1815882"/>
          </a:xfrm>
          <a:prstGeom prst="rect">
            <a:avLst/>
          </a:prstGeom>
        </p:spPr>
        <p:txBody>
          <a:bodyPr wrap="square">
            <a:spAutoFit/>
          </a:bodyPr>
          <a:lstStyle/>
          <a:p>
            <a:r>
              <a:rPr lang="it-IT" sz="2800" dirty="0" smtClean="0"/>
              <a:t>Un cratere su un muro del cratere.</a:t>
            </a:r>
          </a:p>
          <a:p>
            <a:r>
              <a:rPr lang="it-IT" sz="2800" dirty="0" smtClean="0"/>
              <a:t>Non è così comune vedere i crateri sulle ripide colline, in parte perché le rocce che cadono in discesa possono rapidamente cancellare tali crateri</a:t>
            </a:r>
            <a:r>
              <a:rPr lang="it-IT"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5272" y="260648"/>
            <a:ext cx="8838728" cy="830997"/>
          </a:xfrm>
          <a:prstGeom prst="rect">
            <a:avLst/>
          </a:prstGeom>
        </p:spPr>
        <p:txBody>
          <a:bodyPr wrap="square">
            <a:spAutoFit/>
          </a:bodyPr>
          <a:lstStyle/>
          <a:p>
            <a:r>
              <a:rPr lang="it-IT" sz="2400" b="1" dirty="0" smtClean="0"/>
              <a:t>Dan</a:t>
            </a:r>
            <a:r>
              <a:rPr lang="it-IT" sz="2400" dirty="0" smtClean="0"/>
              <a:t> (Dynamic Albedo of Neutrons): permette di misurare la presenza di idrogeno, ghiaccio o acqua in prossimità della superficie marziana .</a:t>
            </a:r>
            <a:endParaRPr lang="it-IT" sz="2400" dirty="0"/>
          </a:p>
        </p:txBody>
      </p:sp>
      <p:sp>
        <p:nvSpPr>
          <p:cNvPr id="3" name="Rettangolo 2"/>
          <p:cNvSpPr/>
          <p:nvPr/>
        </p:nvSpPr>
        <p:spPr>
          <a:xfrm>
            <a:off x="323528" y="5589240"/>
            <a:ext cx="9001000" cy="830997"/>
          </a:xfrm>
          <a:prstGeom prst="rect">
            <a:avLst/>
          </a:prstGeom>
        </p:spPr>
        <p:txBody>
          <a:bodyPr wrap="square">
            <a:spAutoFit/>
          </a:bodyPr>
          <a:lstStyle/>
          <a:p>
            <a:r>
              <a:rPr lang="it-IT" sz="2400" b="1" dirty="0" smtClean="0"/>
              <a:t>Sam </a:t>
            </a:r>
            <a:r>
              <a:rPr lang="it-IT" sz="2400" dirty="0" smtClean="0"/>
              <a:t>(Sample Analysis at Mars): è lo strumento che permette di analizzare sostanze organiche e gas sia nell’atmosfera sia nel terreno e nelle rocce.</a:t>
            </a:r>
            <a:endParaRPr lang="it-IT" sz="2400" dirty="0"/>
          </a:p>
        </p:txBody>
      </p:sp>
      <p:pic>
        <p:nvPicPr>
          <p:cNvPr id="24578" name="Picture 2" descr="Risultati immagini per dan rover curiosity">
            <a:hlinkClick r:id="rId2"/>
          </p:cNvPr>
          <p:cNvPicPr>
            <a:picLocks noChangeAspect="1" noChangeArrowheads="1"/>
          </p:cNvPicPr>
          <p:nvPr/>
        </p:nvPicPr>
        <p:blipFill>
          <a:blip r:embed="rId3" cstate="print"/>
          <a:srcRect/>
          <a:stretch>
            <a:fillRect/>
          </a:stretch>
        </p:blipFill>
        <p:spPr bwMode="auto">
          <a:xfrm>
            <a:off x="683568" y="1268760"/>
            <a:ext cx="7632848" cy="42484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87424"/>
            <a:ext cx="8280920" cy="1143000"/>
          </a:xfrm>
        </p:spPr>
        <p:txBody>
          <a:bodyPr>
            <a:normAutofit/>
          </a:bodyPr>
          <a:lstStyle/>
          <a:p>
            <a:r>
              <a:rPr lang="it-IT" sz="3200" b="1" dirty="0" smtClean="0"/>
              <a:t>Alcune immagini della superficie di Marte</a:t>
            </a:r>
            <a:endParaRPr lang="it-IT" sz="3200" b="1" dirty="0"/>
          </a:p>
        </p:txBody>
      </p:sp>
      <p:pic>
        <p:nvPicPr>
          <p:cNvPr id="25602" name="Picture 2" descr="https://www.nasa.gov/sites/default/files/styles/image_card_4x3_ratio/public/thumbnails/image/pia21637.jpg"/>
          <p:cNvPicPr>
            <a:picLocks noChangeAspect="1" noChangeArrowheads="1"/>
          </p:cNvPicPr>
          <p:nvPr/>
        </p:nvPicPr>
        <p:blipFill>
          <a:blip r:embed="rId2" cstate="print"/>
          <a:srcRect/>
          <a:stretch>
            <a:fillRect/>
          </a:stretch>
        </p:blipFill>
        <p:spPr bwMode="auto">
          <a:xfrm>
            <a:off x="539552" y="692696"/>
            <a:ext cx="3810000" cy="2857500"/>
          </a:xfrm>
          <a:prstGeom prst="rect">
            <a:avLst/>
          </a:prstGeom>
          <a:noFill/>
        </p:spPr>
      </p:pic>
      <p:pic>
        <p:nvPicPr>
          <p:cNvPr id="25604" name="Picture 4" descr="https://www.nasa.gov/sites/default/files/styles/image_card_4x3_ratio/public/thumbnails/image/pia21605.jpg"/>
          <p:cNvPicPr>
            <a:picLocks noChangeAspect="1" noChangeArrowheads="1"/>
          </p:cNvPicPr>
          <p:nvPr/>
        </p:nvPicPr>
        <p:blipFill>
          <a:blip r:embed="rId3" cstate="print"/>
          <a:srcRect/>
          <a:stretch>
            <a:fillRect/>
          </a:stretch>
        </p:blipFill>
        <p:spPr bwMode="auto">
          <a:xfrm>
            <a:off x="4716016" y="692696"/>
            <a:ext cx="3810000" cy="2857500"/>
          </a:xfrm>
          <a:prstGeom prst="rect">
            <a:avLst/>
          </a:prstGeom>
          <a:noFill/>
        </p:spPr>
      </p:pic>
      <p:pic>
        <p:nvPicPr>
          <p:cNvPr id="25606" name="Picture 6" descr="https://www.nasa.gov/sites/default/files/styles/image_card_4x3_ratio/public/thumbnails/image/pia21577.jpg"/>
          <p:cNvPicPr>
            <a:picLocks noChangeAspect="1" noChangeArrowheads="1"/>
          </p:cNvPicPr>
          <p:nvPr/>
        </p:nvPicPr>
        <p:blipFill>
          <a:blip r:embed="rId4" cstate="print"/>
          <a:srcRect/>
          <a:stretch>
            <a:fillRect/>
          </a:stretch>
        </p:blipFill>
        <p:spPr bwMode="auto">
          <a:xfrm>
            <a:off x="539552" y="3717032"/>
            <a:ext cx="3810000" cy="2857500"/>
          </a:xfrm>
          <a:prstGeom prst="rect">
            <a:avLst/>
          </a:prstGeom>
          <a:noFill/>
        </p:spPr>
      </p:pic>
      <p:pic>
        <p:nvPicPr>
          <p:cNvPr id="25608" name="Picture 8" descr="https://www.nasa.gov/sites/default/files/styles/image_card_4x3_ratio/public/thumbnails/image/pia21451.jpg"/>
          <p:cNvPicPr>
            <a:picLocks noChangeAspect="1" noChangeArrowheads="1"/>
          </p:cNvPicPr>
          <p:nvPr/>
        </p:nvPicPr>
        <p:blipFill>
          <a:blip r:embed="rId5" cstate="print"/>
          <a:srcRect/>
          <a:stretch>
            <a:fillRect/>
          </a:stretch>
        </p:blipFill>
        <p:spPr bwMode="auto">
          <a:xfrm>
            <a:off x="4716016" y="3717032"/>
            <a:ext cx="3810000" cy="28575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79</TotalTime>
  <Words>400</Words>
  <Application>Microsoft Office PowerPoint</Application>
  <PresentationFormat>Presentazione su schermo (4:3)</PresentationFormat>
  <Paragraphs>17</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Universo</vt:lpstr>
      <vt:lpstr>MARS SCIENCE LABORATORY</vt:lpstr>
      <vt:lpstr>Diapositiva 2</vt:lpstr>
      <vt:lpstr>Diapositiva 3</vt:lpstr>
      <vt:lpstr>Diapositiva 4</vt:lpstr>
      <vt:lpstr>Diapositiva 5</vt:lpstr>
      <vt:lpstr>Diapositiva 6</vt:lpstr>
      <vt:lpstr>Diapositiva 7</vt:lpstr>
      <vt:lpstr>Diapositiva 8</vt:lpstr>
      <vt:lpstr>Alcune immagini della superficie di Marte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SCIENCE LABORATORY</dc:title>
  <dc:creator>giuseppe</dc:creator>
  <cp:lastModifiedBy>giuseppe</cp:lastModifiedBy>
  <cp:revision>9</cp:revision>
  <dcterms:created xsi:type="dcterms:W3CDTF">2018-02-15T16:38:30Z</dcterms:created>
  <dcterms:modified xsi:type="dcterms:W3CDTF">2018-02-15T20:33:17Z</dcterms:modified>
</cp:coreProperties>
</file>